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71" r:id="rId3"/>
    <p:sldId id="272" r:id="rId4"/>
    <p:sldId id="273" r:id="rId5"/>
    <p:sldId id="266" r:id="rId6"/>
    <p:sldId id="265" r:id="rId7"/>
    <p:sldId id="270" r:id="rId8"/>
    <p:sldId id="267" r:id="rId9"/>
    <p:sldId id="269" r:id="rId10"/>
    <p:sldId id="274" r:id="rId11"/>
    <p:sldId id="263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76000595003923"/>
          <c:y val="0"/>
          <c:w val="0.69576509871389114"/>
          <c:h val="1"/>
        </c:manualLayout>
      </c:layout>
      <c:pieChart>
        <c:varyColors val="1"/>
        <c:ser>
          <c:idx val="0"/>
          <c:order val="0"/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hu-H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hu-H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3651694684696852"/>
                  <c:y val="6.0605123827606654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hu-H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2570916051600904E-2"/>
                  <c:y val="1.6048525849162477E-3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hu-H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400"/>
                  </a:pPr>
                  <a:endParaRPr lang="hu-H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Munka1!$B$1:$B$5</c:f>
              <c:strCache>
                <c:ptCount val="5"/>
                <c:pt idx="0">
                  <c:v>MTA EK</c:v>
                </c:pt>
                <c:pt idx="1">
                  <c:v>BME NTI</c:v>
                </c:pt>
                <c:pt idx="2">
                  <c:v>MTA ATOMKI</c:v>
                </c:pt>
                <c:pt idx="3">
                  <c:v>OKK</c:v>
                </c:pt>
                <c:pt idx="4">
                  <c:v>NUBIKI</c:v>
                </c:pt>
              </c:strCache>
            </c:strRef>
          </c:cat>
          <c:val>
            <c:numRef>
              <c:f>Munka1!$C$1:$C$5</c:f>
              <c:numCache>
                <c:formatCode>#,##0.00\ "Ft"</c:formatCode>
                <c:ptCount val="5"/>
                <c:pt idx="0">
                  <c:v>1085947</c:v>
                </c:pt>
                <c:pt idx="1">
                  <c:v>552000</c:v>
                </c:pt>
                <c:pt idx="2">
                  <c:v>74998</c:v>
                </c:pt>
                <c:pt idx="3">
                  <c:v>92000</c:v>
                </c:pt>
                <c:pt idx="4">
                  <c:v>148525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D534A-EB56-4E39-9DFD-867F55319CFE}" type="datetime1">
              <a:rPr lang="zh-CN" altLang="en-US"/>
              <a:pPr>
                <a:defRPr/>
              </a:pPr>
              <a:t>2015/9/25</a:t>
            </a:fld>
            <a:endParaRPr lang="hu-HU" altLang="zh-CN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C1F19-EE40-4E24-AE73-35E2B8CD3FF5}" type="slidenum">
              <a:rPr lang="hu-HU" altLang="zh-CN"/>
              <a:pPr/>
              <a:t>‹#›</a:t>
            </a:fld>
            <a:endParaRPr lang="hu-HU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7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56A02-C225-4748-913B-4C547E28259F}" type="datetime1">
              <a:rPr lang="zh-CN" altLang="en-US"/>
              <a:pPr>
                <a:defRPr/>
              </a:pPr>
              <a:t>2015/9/25</a:t>
            </a:fld>
            <a:endParaRPr lang="hu-HU" altLang="zh-CN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88523-B57C-44DE-B843-FFE7CE9CA461}" type="slidenum">
              <a:rPr lang="hu-HU" altLang="zh-CN"/>
              <a:pPr/>
              <a:t>‹#›</a:t>
            </a:fld>
            <a:endParaRPr lang="hu-HU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01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6EB2F-B8CE-40E2-82A9-913226B4FA30}" type="datetime1">
              <a:rPr lang="zh-CN" altLang="en-US"/>
              <a:pPr>
                <a:defRPr/>
              </a:pPr>
              <a:t>2015/9/25</a:t>
            </a:fld>
            <a:endParaRPr lang="hu-HU" altLang="zh-CN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878325-A524-4722-A75D-FBF2045D2D72}" type="slidenum">
              <a:rPr lang="hu-HU" altLang="zh-CN"/>
              <a:pPr/>
              <a:t>‹#›</a:t>
            </a:fld>
            <a:endParaRPr lang="hu-HU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2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6806" y="3397"/>
            <a:ext cx="7467194" cy="11678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1D2E5-CBFD-4BAE-B6E6-780FF6C1A347}" type="datetime1">
              <a:rPr lang="zh-CN" altLang="en-US"/>
              <a:pPr>
                <a:defRPr/>
              </a:pPr>
              <a:t>2015/9/25</a:t>
            </a:fld>
            <a:endParaRPr lang="hu-HU" altLang="zh-CN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6B1317-4BCF-431C-97B4-25E27167D338}" type="slidenum">
              <a:rPr lang="hu-HU" altLang="zh-CN"/>
              <a:pPr/>
              <a:t>‹#›</a:t>
            </a:fld>
            <a:endParaRPr lang="hu-HU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3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80988-3C1A-46AF-AAC0-8E41576B2F9C}" type="datetime1">
              <a:rPr lang="zh-CN" altLang="en-US"/>
              <a:pPr>
                <a:defRPr/>
              </a:pPr>
              <a:t>2015/9/25</a:t>
            </a:fld>
            <a:endParaRPr lang="hu-HU" altLang="zh-CN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13D0D5-40C3-44B6-A03D-16C0AAB33F1B}" type="slidenum">
              <a:rPr lang="hu-HU" altLang="zh-CN"/>
              <a:pPr/>
              <a:t>‹#›</a:t>
            </a:fld>
            <a:endParaRPr lang="hu-HU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3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CAF34-C17E-46B5-910B-DFE51976B08A}" type="datetime1">
              <a:rPr lang="zh-CN" altLang="en-US"/>
              <a:pPr>
                <a:defRPr/>
              </a:pPr>
              <a:t>2015/9/25</a:t>
            </a:fld>
            <a:endParaRPr lang="hu-HU" altLang="zh-CN" sz="180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6C7D8F-CD74-4366-A49D-6CFD3D0751F6}" type="slidenum">
              <a:rPr lang="hu-HU" altLang="zh-CN"/>
              <a:pPr/>
              <a:t>‹#›</a:t>
            </a:fld>
            <a:endParaRPr lang="hu-HU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3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C75D7-6395-4D4C-A5D6-87E25BD27B94}" type="datetime1">
              <a:rPr lang="zh-CN" altLang="en-US"/>
              <a:pPr>
                <a:defRPr/>
              </a:pPr>
              <a:t>2015/9/25</a:t>
            </a:fld>
            <a:endParaRPr lang="hu-HU" altLang="zh-CN" sz="1800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FAB117-05FC-4D6B-BAE5-3DA381FE5F29}" type="slidenum">
              <a:rPr lang="hu-HU" altLang="zh-CN"/>
              <a:pPr/>
              <a:t>‹#›</a:t>
            </a:fld>
            <a:endParaRPr lang="hu-HU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5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8242D-F574-49C2-A4CA-AC10537CC74A}" type="datetime1">
              <a:rPr lang="zh-CN" altLang="en-US"/>
              <a:pPr>
                <a:defRPr/>
              </a:pPr>
              <a:t>2015/9/25</a:t>
            </a:fld>
            <a:endParaRPr lang="hu-HU" altLang="zh-CN" sz="180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D4521-C32A-4E5B-9B7C-4CF3A2C36AD7}" type="slidenum">
              <a:rPr lang="hu-HU" altLang="zh-CN"/>
              <a:pPr/>
              <a:t>‹#›</a:t>
            </a:fld>
            <a:endParaRPr lang="hu-HU" altLang="zh-CN" sz="180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676806" y="3397"/>
            <a:ext cx="7467194" cy="11678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89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030C2-60A4-4D8B-9A8F-ABD6C3B6D657}" type="datetime1">
              <a:rPr lang="zh-CN" altLang="en-US"/>
              <a:pPr>
                <a:defRPr/>
              </a:pPr>
              <a:t>2015/9/25</a:t>
            </a:fld>
            <a:endParaRPr lang="hu-HU" altLang="zh-CN" sz="1800">
              <a:solidFill>
                <a:schemeClr val="tx1"/>
              </a:solidFill>
            </a:endParaRP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BB2DBA-DE11-452E-865A-C0413E6F6049}" type="slidenum">
              <a:rPr lang="hu-HU" altLang="zh-CN"/>
              <a:pPr/>
              <a:t>‹#›</a:t>
            </a:fld>
            <a:endParaRPr lang="hu-HU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3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C68C2-F68C-4B88-9B97-F44915267566}" type="datetime1">
              <a:rPr lang="zh-CN" altLang="en-US"/>
              <a:pPr>
                <a:defRPr/>
              </a:pPr>
              <a:t>2015/9/25</a:t>
            </a:fld>
            <a:endParaRPr lang="hu-HU" altLang="zh-CN" sz="180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14F7A2-4BE4-4A45-9CE7-1B06AD7F220F}" type="slidenum">
              <a:rPr lang="hu-HU" altLang="zh-CN"/>
              <a:pPr/>
              <a:t>‹#›</a:t>
            </a:fld>
            <a:endParaRPr lang="hu-HU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6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>
              <a:sym typeface="Calibri" panose="020F0502020204030204" pitchFamily="34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139BD-5623-4802-91D7-E8FA07F949D6}" type="datetime1">
              <a:rPr lang="zh-CN" altLang="en-US"/>
              <a:pPr>
                <a:defRPr/>
              </a:pPr>
              <a:t>2015/9/25</a:t>
            </a:fld>
            <a:endParaRPr lang="hu-HU" altLang="zh-CN" sz="180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702977-84AE-4672-BA03-33290FDD7C13}" type="slidenum">
              <a:rPr lang="hu-HU" altLang="zh-CN"/>
              <a:pPr/>
              <a:t>‹#›</a:t>
            </a:fld>
            <a:endParaRPr lang="hu-HU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49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zh-CN" smtClean="0">
                <a:sym typeface="Calibri Light" pitchFamily="34" charset="0"/>
              </a:rPr>
              <a:t>Mintacím szerkesztése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zh-CN" smtClean="0">
                <a:sym typeface="Calibri" pitchFamily="34" charset="0"/>
              </a:rPr>
              <a:t>Mintaszöveg szerkesztése</a:t>
            </a:r>
          </a:p>
          <a:p>
            <a:pPr lvl="1"/>
            <a:r>
              <a:rPr lang="hu-HU" altLang="zh-CN" smtClean="0">
                <a:sym typeface="Calibri" pitchFamily="34" charset="0"/>
              </a:rPr>
              <a:t>Második szint</a:t>
            </a:r>
          </a:p>
          <a:p>
            <a:pPr lvl="2"/>
            <a:r>
              <a:rPr lang="hu-HU" altLang="zh-CN" smtClean="0">
                <a:sym typeface="Calibri" pitchFamily="34" charset="0"/>
              </a:rPr>
              <a:t>Harmadik szint</a:t>
            </a:r>
          </a:p>
          <a:p>
            <a:pPr lvl="3"/>
            <a:r>
              <a:rPr lang="hu-HU" altLang="zh-CN" smtClean="0">
                <a:sym typeface="Calibri" pitchFamily="34" charset="0"/>
              </a:rPr>
              <a:t>Negyedik szint</a:t>
            </a:r>
          </a:p>
          <a:p>
            <a:pPr lvl="4"/>
            <a:r>
              <a:rPr lang="hu-HU" altLang="zh-CN" smtClean="0">
                <a:sym typeface="Calibri" pitchFamily="34" charset="0"/>
              </a:rPr>
              <a:t>Ötödik szint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0B2453-E21A-464D-A743-03DA4C1E242C}" type="datetime1">
              <a:rPr lang="zh-CN" altLang="en-US"/>
              <a:pPr>
                <a:defRPr/>
              </a:pPr>
              <a:t>2015/9/25</a:t>
            </a:fld>
            <a:endParaRPr lang="hu-HU" altLang="zh-CN" sz="1800">
              <a:solidFill>
                <a:schemeClr val="tx1"/>
              </a:solidFill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B8277426-ECCD-49A7-8A18-1BEDEAB21594}" type="slidenum">
              <a:rPr lang="hu-HU" altLang="zh-CN"/>
              <a:pPr/>
              <a:t>‹#›</a:t>
            </a:fld>
            <a:endParaRPr lang="hu-HU" altLang="zh-CN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173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Kép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3978275"/>
            <a:ext cx="40989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Kép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7" t="54286"/>
          <a:stretch>
            <a:fillRect/>
          </a:stretch>
        </p:blipFill>
        <p:spPr bwMode="auto">
          <a:xfrm>
            <a:off x="-7938" y="-14288"/>
            <a:ext cx="6038851" cy="12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Kép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63525"/>
            <a:ext cx="9937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Szövegdoboz 21"/>
          <p:cNvSpPr>
            <a:spLocks noChangeArrowheads="1"/>
          </p:cNvSpPr>
          <p:nvPr/>
        </p:nvSpPr>
        <p:spPr bwMode="auto">
          <a:xfrm>
            <a:off x="1555750" y="222250"/>
            <a:ext cx="3360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hu-HU" altLang="zh-CN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Magyar Tudományos Akadémia</a:t>
            </a:r>
          </a:p>
        </p:txBody>
      </p:sp>
      <p:sp>
        <p:nvSpPr>
          <p:cNvPr id="2054" name="Szövegdoboz 22"/>
          <p:cNvSpPr>
            <a:spLocks noChangeArrowheads="1"/>
          </p:cNvSpPr>
          <p:nvPr/>
        </p:nvSpPr>
        <p:spPr bwMode="auto">
          <a:xfrm>
            <a:off x="1555750" y="487363"/>
            <a:ext cx="355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hu-HU" altLang="zh-CN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Energiatudományi Kutatóközpont</a:t>
            </a:r>
          </a:p>
        </p:txBody>
      </p:sp>
      <p:sp>
        <p:nvSpPr>
          <p:cNvPr id="2055" name="Szövegdoboz 6"/>
          <p:cNvSpPr>
            <a:spLocks noChangeArrowheads="1"/>
          </p:cNvSpPr>
          <p:nvPr/>
        </p:nvSpPr>
        <p:spPr bwMode="auto">
          <a:xfrm>
            <a:off x="890587" y="1482650"/>
            <a:ext cx="7790834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hu-HU" altLang="zh-CN" sz="3200" b="1" dirty="0" smtClean="0">
                <a:solidFill>
                  <a:schemeClr val="bg1"/>
                </a:solidFill>
                <a:sym typeface="Arial" charset="0"/>
              </a:rPr>
              <a:t>Nemzeti Nukleáris Kutatási Program 2014-2018</a:t>
            </a:r>
          </a:p>
          <a:p>
            <a:pPr algn="ctr" eaLnBrk="1" hangingPunct="1">
              <a:buFont typeface="Arial" charset="0"/>
              <a:buNone/>
            </a:pPr>
            <a:endParaRPr lang="hu-HU" altLang="zh-CN" sz="3200" b="1" dirty="0">
              <a:solidFill>
                <a:schemeClr val="bg1"/>
              </a:solidFill>
              <a:sym typeface="Arial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hu-HU" altLang="zh-CN" sz="2800" dirty="0" smtClean="0">
                <a:solidFill>
                  <a:schemeClr val="bg1"/>
                </a:solidFill>
                <a:sym typeface="Arial" charset="0"/>
              </a:rPr>
              <a:t>Horváth Ákos</a:t>
            </a:r>
          </a:p>
          <a:p>
            <a:pPr algn="ctr" eaLnBrk="1" hangingPunct="1">
              <a:buFont typeface="Arial" charset="0"/>
              <a:buNone/>
            </a:pPr>
            <a:r>
              <a:rPr lang="hu-HU" altLang="zh-CN" sz="2000" dirty="0" smtClean="0">
                <a:solidFill>
                  <a:schemeClr val="bg1"/>
                </a:solidFill>
                <a:sym typeface="Arial" charset="0"/>
              </a:rPr>
              <a:t>Főigazgató, MTA EK</a:t>
            </a:r>
          </a:p>
          <a:p>
            <a:pPr algn="ctr" eaLnBrk="1" hangingPunct="1">
              <a:buFont typeface="Arial" charset="0"/>
              <a:buNone/>
            </a:pPr>
            <a:r>
              <a:rPr lang="hu-HU" altLang="zh-CN" sz="2000" dirty="0" err="1" smtClean="0">
                <a:solidFill>
                  <a:schemeClr val="bg1"/>
                </a:solidFill>
                <a:sym typeface="Arial" charset="0"/>
              </a:rPr>
              <a:t>foigazgato</a:t>
            </a:r>
            <a:r>
              <a:rPr lang="hu-HU" altLang="zh-CN" sz="2000" dirty="0" smtClean="0">
                <a:solidFill>
                  <a:schemeClr val="bg1"/>
                </a:solidFill>
                <a:sym typeface="Arial" charset="0"/>
              </a:rPr>
              <a:t>@</a:t>
            </a:r>
            <a:r>
              <a:rPr lang="hu-HU" altLang="zh-CN" sz="2000" dirty="0" err="1" smtClean="0">
                <a:solidFill>
                  <a:schemeClr val="bg1"/>
                </a:solidFill>
                <a:sym typeface="Arial" charset="0"/>
              </a:rPr>
              <a:t>energia.mta.hu</a:t>
            </a:r>
            <a:endParaRPr lang="hu-HU" altLang="zh-CN" sz="2000" dirty="0">
              <a:solidFill>
                <a:schemeClr val="bg1"/>
              </a:solidFill>
              <a:sym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Záró gondolatok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 smtClean="0"/>
              <a:t>A hazai nukleáris biztonsági kutatások jelentős állomása volt a </a:t>
            </a:r>
            <a:r>
              <a:rPr lang="en-US" sz="2400" dirty="0" smtClean="0"/>
              <a:t>’90</a:t>
            </a:r>
            <a:r>
              <a:rPr lang="hu-HU" sz="2400" dirty="0" smtClean="0"/>
              <a:t>-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hu-HU" sz="2400" dirty="0" smtClean="0"/>
              <a:t>években az AGNES projekt, amely magyar választ adott Paks biztonsági kérdéseire</a:t>
            </a:r>
          </a:p>
          <a:p>
            <a:r>
              <a:rPr lang="hu-HU" sz="2400" dirty="0" smtClean="0"/>
              <a:t>A biztonságnövelő intézkedések hatására az Európai Unióhoz való csatlakozás során a Paksi Atomerőmű biztonsága nem volt érdemi kérdés.</a:t>
            </a:r>
          </a:p>
          <a:p>
            <a:r>
              <a:rPr lang="hu-HU" sz="2400" dirty="0" smtClean="0"/>
              <a:t>A Nemzeti Nukleáris Kutatási Program végrehajtóinak egyik fő feladata a nukleáris energetikai szakemberek következő generációját felkészíteni a következő évtizedek biztonsági elemzéseihez.</a:t>
            </a:r>
          </a:p>
          <a:p>
            <a:endParaRPr lang="hu-HU" sz="24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1D2E5-CBFD-4BAE-B6E6-780FF6C1A347}" type="datetime1">
              <a:rPr lang="zh-CN" altLang="en-US" smtClean="0"/>
              <a:pPr>
                <a:defRPr/>
              </a:pPr>
              <a:t>2015/9/25</a:t>
            </a:fld>
            <a:endParaRPr lang="hu-HU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80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Kép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5951538"/>
            <a:ext cx="198278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Csoportba foglalás 1"/>
          <p:cNvGrpSpPr>
            <a:grpSpLocks noChangeAspect="1"/>
          </p:cNvGrpSpPr>
          <p:nvPr/>
        </p:nvGrpSpPr>
        <p:grpSpPr bwMode="auto">
          <a:xfrm>
            <a:off x="-7938" y="0"/>
            <a:ext cx="9158288" cy="1282700"/>
            <a:chOff x="0" y="0"/>
            <a:chExt cx="9158514" cy="1282902"/>
          </a:xfrm>
        </p:grpSpPr>
        <p:pic>
          <p:nvPicPr>
            <p:cNvPr id="3077" name="Kép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3" t="29578" r="9795"/>
            <a:stretch>
              <a:fillRect/>
            </a:stretch>
          </p:blipFill>
          <p:spPr bwMode="auto">
            <a:xfrm>
              <a:off x="0" y="0"/>
              <a:ext cx="9158514" cy="128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Kép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97" y="232612"/>
              <a:ext cx="994091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6" name="Szövegdoboz 23"/>
          <p:cNvSpPr>
            <a:spLocks noChangeArrowheads="1"/>
          </p:cNvSpPr>
          <p:nvPr/>
        </p:nvSpPr>
        <p:spPr bwMode="auto">
          <a:xfrm>
            <a:off x="2139950" y="196850"/>
            <a:ext cx="515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hu-HU" altLang="en-US" sz="32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endParaRPr lang="hu-HU" altLang="en-US" sz="3200" b="1" dirty="0">
              <a:solidFill>
                <a:schemeClr val="bg1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406190" y="2844564"/>
            <a:ext cx="4330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/>
              <a:t>Köszönöm a figyelmet!</a:t>
            </a:r>
            <a:endParaRPr lang="hu-H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dirty="0" smtClean="0"/>
              <a:t>Előzmények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4091" y="1429273"/>
            <a:ext cx="8128087" cy="4982285"/>
          </a:xfrm>
        </p:spPr>
        <p:txBody>
          <a:bodyPr/>
          <a:lstStyle/>
          <a:p>
            <a:r>
              <a:rPr lang="hu-HU" sz="2600" dirty="0" smtClean="0"/>
              <a:t>2010.  Elkészül a hazai nukleáris kutatások jövőképe c. jelentés az OAH Tudományos Tanácsa számára</a:t>
            </a:r>
          </a:p>
          <a:p>
            <a:r>
              <a:rPr lang="hu-HU" sz="2600" dirty="0" smtClean="0"/>
              <a:t>2010. Megalakul a Fenntartható Atomenergia Technológia Platform (FAETP)</a:t>
            </a:r>
          </a:p>
          <a:p>
            <a:r>
              <a:rPr lang="hu-HU" sz="2600" dirty="0" smtClean="0"/>
              <a:t>A Platform kidolgozza a Stratégiai Kutatási Tervet (SKT)</a:t>
            </a:r>
          </a:p>
          <a:p>
            <a:r>
              <a:rPr lang="hu-HU" sz="2600" dirty="0" smtClean="0"/>
              <a:t>Az SKT egyes részeit az Atomerőmű és a hatóság elkezdi finanszírozni 2014-től</a:t>
            </a:r>
          </a:p>
          <a:p>
            <a:r>
              <a:rPr lang="hu-HU" sz="2600" dirty="0" smtClean="0"/>
              <a:t>2014. Az SKT távlati kutatásokat magába foglaló részeit benyújtottuk a Versenyképességi és Kiválósági Szerződések-2014 pályázati felhívás keretében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1D2E5-CBFD-4BAE-B6E6-780FF6C1A347}" type="datetime1">
              <a:rPr lang="zh-CN" altLang="en-US" smtClean="0"/>
              <a:pPr>
                <a:defRPr/>
              </a:pPr>
              <a:t>2015/9/25</a:t>
            </a:fld>
            <a:endParaRPr lang="hu-HU" altLang="zh-C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40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etp-hu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" t="923" r="783" b="923"/>
          <a:stretch>
            <a:fillRect/>
          </a:stretch>
        </p:blipFill>
        <p:spPr bwMode="auto">
          <a:xfrm>
            <a:off x="0" y="3549389"/>
            <a:ext cx="3915784" cy="330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6806" y="3397"/>
            <a:ext cx="6100973" cy="1167857"/>
          </a:xfrm>
        </p:spPr>
        <p:txBody>
          <a:bodyPr/>
          <a:lstStyle/>
          <a:p>
            <a:r>
              <a:rPr lang="hu-HU" sz="2800" dirty="0" smtClean="0"/>
              <a:t>Fenntartható Atomenergia Technológia Platform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2730" y="1449108"/>
            <a:ext cx="8821270" cy="2079400"/>
          </a:xfrm>
        </p:spPr>
        <p:txBody>
          <a:bodyPr/>
          <a:lstStyle/>
          <a:p>
            <a:r>
              <a:rPr lang="hu-HU" sz="2000" dirty="0"/>
              <a:t>A Platform 2010-ben alakult az alábbi tagokkal:</a:t>
            </a:r>
          </a:p>
          <a:p>
            <a:pPr lvl="1"/>
            <a:r>
              <a:rPr lang="hu-HU" sz="1800" dirty="0"/>
              <a:t>Magyar Tudományos Akadémia,  MTA EK, NUBIKI Kft., BME Nukleáris Technika Intézet </a:t>
            </a:r>
          </a:p>
          <a:p>
            <a:pPr lvl="1"/>
            <a:r>
              <a:rPr lang="hu-HU" sz="1800" dirty="0"/>
              <a:t>Országos Atomenergia Hivatal, Magyar Villamos Művek </a:t>
            </a:r>
            <a:r>
              <a:rPr lang="hu-HU" sz="1800" dirty="0" err="1"/>
              <a:t>Zrt</a:t>
            </a:r>
            <a:r>
              <a:rPr lang="hu-HU" sz="1800" dirty="0"/>
              <a:t>., Paksi Atomerőmű </a:t>
            </a:r>
            <a:r>
              <a:rPr lang="hu-HU" sz="1800" dirty="0" err="1"/>
              <a:t>Zrt</a:t>
            </a:r>
            <a:r>
              <a:rPr lang="hu-HU" sz="1800" dirty="0"/>
              <a:t>., Radioaktív Hulladékokat Kezelő Közhasznú Nonprofit Kft., </a:t>
            </a:r>
          </a:p>
          <a:p>
            <a:pPr lvl="1"/>
            <a:r>
              <a:rPr lang="hu-HU" sz="1800" dirty="0"/>
              <a:t>ETV-ERŐTERV Energetikai Tervező és Vállalkozó </a:t>
            </a:r>
            <a:r>
              <a:rPr lang="hu-HU" sz="1800" dirty="0" err="1"/>
              <a:t>Zrt</a:t>
            </a:r>
            <a:r>
              <a:rPr lang="hu-HU" sz="1800" dirty="0"/>
              <a:t>., MVM ERBE </a:t>
            </a:r>
            <a:r>
              <a:rPr lang="hu-HU" sz="1800" dirty="0" err="1"/>
              <a:t>Zrt</a:t>
            </a:r>
            <a:r>
              <a:rPr lang="hu-HU" sz="1800" dirty="0"/>
              <a:t>., SOM System mérnök iroda Kft., </a:t>
            </a:r>
            <a:r>
              <a:rPr lang="hu-HU" sz="1800" dirty="0" err="1"/>
              <a:t>Isotoptech</a:t>
            </a:r>
            <a:r>
              <a:rPr lang="hu-HU" sz="1800" dirty="0"/>
              <a:t> </a:t>
            </a:r>
            <a:r>
              <a:rPr lang="hu-HU" sz="1800" dirty="0" err="1"/>
              <a:t>Kft</a:t>
            </a:r>
            <a:r>
              <a:rPr lang="hu-HU" sz="1800" dirty="0"/>
              <a:t>.</a:t>
            </a:r>
          </a:p>
          <a:p>
            <a:pPr lvl="1"/>
            <a:endParaRPr lang="hu-HU" sz="1800" dirty="0"/>
          </a:p>
        </p:txBody>
      </p:sp>
      <p:sp>
        <p:nvSpPr>
          <p:cNvPr id="6" name="Téglalap 5"/>
          <p:cNvSpPr/>
          <p:nvPr/>
        </p:nvSpPr>
        <p:spPr>
          <a:xfrm>
            <a:off x="2861534" y="3305786"/>
            <a:ext cx="601352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000" dirty="0"/>
              <a:t>Az atomenergia békés célú hasznosításával összefüggő kutatás-fejlesztés három </a:t>
            </a:r>
            <a:r>
              <a:rPr lang="hu-HU" sz="2000" dirty="0" smtClean="0"/>
              <a:t>célterülete:</a:t>
            </a:r>
            <a:endParaRPr lang="hu-HU" sz="2000" dirty="0"/>
          </a:p>
          <a:p>
            <a:pPr lvl="1"/>
            <a:endParaRPr lang="hu-HU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smtClean="0"/>
              <a:t>Reaktoranyagok </a:t>
            </a:r>
            <a:r>
              <a:rPr lang="hu-HU" dirty="0"/>
              <a:t>sugárkárosodása, öregedése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/>
              <a:t>Kiégett fűtőelemek és radioaktív hulladékok kezelése,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dirty="0" err="1"/>
              <a:t>Atomerőművi</a:t>
            </a:r>
            <a:r>
              <a:rPr lang="hu-HU" dirty="0"/>
              <a:t> folyamatok korszerű modellezése és szimulációja. </a:t>
            </a:r>
          </a:p>
        </p:txBody>
      </p:sp>
    </p:spTree>
    <p:extLst>
      <p:ext uri="{BB962C8B-B14F-4D97-AF65-F5344CB8AC3E}">
        <p14:creationId xmlns:p14="http://schemas.microsoft.com/office/powerpoint/2010/main" val="292815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smtClean="0"/>
              <a:t>Kapcsolódás a V4 Kiválósági Központhoz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3346" y="1653503"/>
            <a:ext cx="7886700" cy="4351338"/>
          </a:xfrm>
        </p:spPr>
        <p:txBody>
          <a:bodyPr/>
          <a:lstStyle/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hu-HU" sz="2400" dirty="0"/>
              <a:t>Európában (és azon kívül) az atomenergia alkalmazása mellett elkötelezett országok azon dolgoznak, hogyan lehet a </a:t>
            </a:r>
            <a:r>
              <a:rPr lang="hu-HU" sz="2400" u="sng" dirty="0"/>
              <a:t>nukleáris üzemanyag utánpótlást </a:t>
            </a:r>
            <a:r>
              <a:rPr lang="hu-HU" sz="2400" dirty="0"/>
              <a:t>és a </a:t>
            </a:r>
            <a:r>
              <a:rPr lang="hu-HU" sz="2400" u="sng" dirty="0"/>
              <a:t>kiégett üzemanyag biztonságos tárolását</a:t>
            </a:r>
            <a:r>
              <a:rPr lang="hu-HU" sz="2400" dirty="0"/>
              <a:t> megoldani.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hu-HU" sz="2400" dirty="0"/>
              <a:t>A </a:t>
            </a:r>
            <a:r>
              <a:rPr lang="hu-HU" sz="2400" b="1" dirty="0"/>
              <a:t>Visegrádi négyek (V4)</a:t>
            </a:r>
            <a:r>
              <a:rPr lang="hu-HU" sz="2400" dirty="0"/>
              <a:t> közösen koordinált kutatást végeznek a következő generációs atomreaktorok fejlesztése irányában. Ez az </a:t>
            </a:r>
            <a:r>
              <a:rPr lang="hu-HU" sz="2400" b="1" dirty="0"/>
              <a:t>ALLEGRO projekt</a:t>
            </a:r>
            <a:r>
              <a:rPr lang="hu-HU" sz="2400" dirty="0"/>
              <a:t>, amely egy kísérleti reaktor felépítésére irányul a közép-Európai régióban.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r>
              <a:rPr lang="hu-HU" sz="2400" dirty="0"/>
              <a:t>A négy ország kutatóintézetei megegyeztek a K+F feladatok szétosztásában (2012). Az MTA EK a </a:t>
            </a:r>
            <a:r>
              <a:rPr lang="hu-HU" sz="2400" u="sng" dirty="0"/>
              <a:t>fűtőelem fejlesztést</a:t>
            </a:r>
            <a:r>
              <a:rPr lang="hu-HU" sz="2400" dirty="0"/>
              <a:t> választotta, és egy </a:t>
            </a:r>
            <a:r>
              <a:rPr lang="hu-HU" sz="2400" b="1" dirty="0"/>
              <a:t>fűtőelem laboratórium építésével </a:t>
            </a:r>
            <a:r>
              <a:rPr lang="hu-HU" sz="2400" dirty="0"/>
              <a:t>kíván beszállni a közös projektbe. 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1D2E5-CBFD-4BAE-B6E6-780FF6C1A347}" type="datetime1">
              <a:rPr lang="zh-CN" altLang="en-US" smtClean="0"/>
              <a:pPr>
                <a:defRPr/>
              </a:pPr>
              <a:t>2015/9/25</a:t>
            </a:fld>
            <a:endParaRPr lang="hu-HU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77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820209"/>
              </p:ext>
            </p:extLst>
          </p:nvPr>
        </p:nvGraphicFramePr>
        <p:xfrm>
          <a:off x="5056632" y="1279525"/>
          <a:ext cx="4087368" cy="300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3162" y="1966012"/>
            <a:ext cx="5607558" cy="4351338"/>
          </a:xfrm>
        </p:spPr>
        <p:txBody>
          <a:bodyPr/>
          <a:lstStyle/>
          <a:p>
            <a:r>
              <a:rPr lang="hu-HU" sz="2600" dirty="0" smtClean="0"/>
              <a:t>2014. november-2018.november</a:t>
            </a:r>
          </a:p>
          <a:p>
            <a:r>
              <a:rPr lang="hu-HU" sz="2600" dirty="0" smtClean="0"/>
              <a:t>5 konzorciumi partner: 			MTA EK, BME NTI, MTA </a:t>
            </a:r>
            <a:r>
              <a:rPr lang="hu-HU" sz="2600" dirty="0" err="1" smtClean="0"/>
              <a:t>Atomki</a:t>
            </a:r>
            <a:r>
              <a:rPr lang="hu-HU" sz="2600" dirty="0" smtClean="0"/>
              <a:t>, OKK (korábban OSSKI), NUBIKI Kft.</a:t>
            </a:r>
          </a:p>
          <a:p>
            <a:r>
              <a:rPr lang="hu-HU" sz="2600" dirty="0" smtClean="0"/>
              <a:t>Összköltség: 1 953 470 357 Ft</a:t>
            </a:r>
          </a:p>
          <a:p>
            <a:r>
              <a:rPr lang="hu-HU" dirty="0" smtClean="0"/>
              <a:t>Támogatás: </a:t>
            </a:r>
            <a:r>
              <a:rPr lang="hu-HU" b="1" dirty="0" smtClean="0"/>
              <a:t>1 919 945 357 Ft </a:t>
            </a:r>
          </a:p>
          <a:p>
            <a:r>
              <a:rPr lang="hu-HU" dirty="0" smtClean="0"/>
              <a:t>Műszerek, eszközök beszerzésére tervezett összeg: 267,2 </a:t>
            </a:r>
            <a:r>
              <a:rPr lang="hu-HU" dirty="0" err="1" smtClean="0"/>
              <a:t>MFt</a:t>
            </a:r>
            <a:endParaRPr lang="hu-HU" dirty="0" smtClean="0"/>
          </a:p>
          <a:p>
            <a:r>
              <a:rPr lang="hu-HU" dirty="0" smtClean="0"/>
              <a:t>43 kutatási téma 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1D2E5-CBFD-4BAE-B6E6-780FF6C1A347}" type="datetime1">
              <a:rPr lang="zh-CN" altLang="en-US" smtClean="0"/>
              <a:pPr>
                <a:defRPr/>
              </a:pPr>
              <a:t>2015/9/25</a:t>
            </a:fld>
            <a:endParaRPr lang="hu-HU" altLang="zh-CN" sz="1800" dirty="0">
              <a:solidFill>
                <a:schemeClr val="tx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83080" y="0"/>
            <a:ext cx="6853428" cy="1188720"/>
          </a:xfrm>
        </p:spPr>
        <p:txBody>
          <a:bodyPr/>
          <a:lstStyle/>
          <a:p>
            <a:r>
              <a:rPr lang="hu-HU" sz="3200" dirty="0" smtClean="0">
                <a:solidFill>
                  <a:schemeClr val="bg1"/>
                </a:solidFill>
              </a:rPr>
              <a:t>Nemzeti Nukleáris Kutatási Program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1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2895" y="7752"/>
            <a:ext cx="7886700" cy="1325563"/>
          </a:xfrm>
        </p:spPr>
        <p:txBody>
          <a:bodyPr/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A projekt várható új eredményei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hu-HU" dirty="0" smtClean="0"/>
              <a:t>Az atomerőmű blokkjaiban </a:t>
            </a:r>
            <a:r>
              <a:rPr lang="hu-HU" dirty="0"/>
              <a:t>zajló fizikai folyamatok korszerű számítógépes modelljeinek </a:t>
            </a:r>
            <a:r>
              <a:rPr lang="hu-HU" dirty="0" smtClean="0"/>
              <a:t>kidolgozása,</a:t>
            </a:r>
            <a:endParaRPr lang="hu-HU" dirty="0"/>
          </a:p>
          <a:p>
            <a:pPr lvl="0" algn="just"/>
            <a:r>
              <a:rPr lang="hu-HU" dirty="0" smtClean="0"/>
              <a:t>Azon </a:t>
            </a:r>
            <a:r>
              <a:rPr lang="hu-HU" dirty="0"/>
              <a:t>reaktoranyagok jobb </a:t>
            </a:r>
            <a:r>
              <a:rPr lang="hu-HU" dirty="0" smtClean="0"/>
              <a:t>megismerése, </a:t>
            </a:r>
            <a:r>
              <a:rPr lang="hu-HU" dirty="0"/>
              <a:t>amelyek meghatározó szerepet játszanak a működő paksi blokkok </a:t>
            </a:r>
            <a:r>
              <a:rPr lang="hu-HU" dirty="0" smtClean="0"/>
              <a:t>hosszú távú </a:t>
            </a:r>
            <a:r>
              <a:rPr lang="hu-HU" dirty="0"/>
              <a:t>üzemeltetésének </a:t>
            </a:r>
            <a:r>
              <a:rPr lang="hu-HU" dirty="0" err="1" smtClean="0"/>
              <a:t>biztosítá-sában</a:t>
            </a:r>
            <a:r>
              <a:rPr lang="hu-HU" dirty="0"/>
              <a:t>, valamint </a:t>
            </a:r>
          </a:p>
          <a:p>
            <a:pPr lvl="0" algn="just"/>
            <a:r>
              <a:rPr lang="hu-HU" dirty="0" smtClean="0"/>
              <a:t>Az </a:t>
            </a:r>
            <a:r>
              <a:rPr lang="hu-HU" dirty="0" err="1"/>
              <a:t>atomerőművi</a:t>
            </a:r>
            <a:r>
              <a:rPr lang="hu-HU" dirty="0"/>
              <a:t> fűtőelem-ciklus zárására </a:t>
            </a:r>
            <a:r>
              <a:rPr lang="hu-HU" dirty="0" err="1" smtClean="0"/>
              <a:t>vonat-kozó</a:t>
            </a:r>
            <a:r>
              <a:rPr lang="hu-HU" dirty="0" smtClean="0"/>
              <a:t> </a:t>
            </a:r>
            <a:r>
              <a:rPr lang="hu-HU" dirty="0"/>
              <a:t>hazai stratégia tudományos-műszaki </a:t>
            </a:r>
            <a:r>
              <a:rPr lang="hu-HU" dirty="0" smtClean="0"/>
              <a:t>meg-alapozása.</a:t>
            </a:r>
            <a:endParaRPr lang="hu-HU" dirty="0"/>
          </a:p>
          <a:p>
            <a:pPr algn="just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1D2E5-CBFD-4BAE-B6E6-780FF6C1A347}" type="datetime1">
              <a:rPr lang="zh-CN" altLang="en-US" smtClean="0"/>
              <a:pPr>
                <a:defRPr/>
              </a:pPr>
              <a:t>2015/9/25</a:t>
            </a:fld>
            <a:endParaRPr lang="hu-HU" altLang="zh-C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371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67" y="1025352"/>
            <a:ext cx="7776864" cy="583264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MTA Energiatudományi Kutatóközpont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8043" y="1621230"/>
            <a:ext cx="7886700" cy="4351338"/>
          </a:xfrm>
        </p:spPr>
        <p:txBody>
          <a:bodyPr/>
          <a:lstStyle/>
          <a:p>
            <a:r>
              <a:rPr lang="hu-HU" dirty="0" smtClean="0"/>
              <a:t>A KFKI Atomenergia Kutatóintézet jogutódja</a:t>
            </a:r>
          </a:p>
          <a:p>
            <a:r>
              <a:rPr lang="hu-HU" dirty="0" smtClean="0"/>
              <a:t>Az MVM Paksi Atomerőmű </a:t>
            </a:r>
            <a:r>
              <a:rPr lang="hu-HU" dirty="0" err="1" smtClean="0"/>
              <a:t>főkonzulense</a:t>
            </a:r>
            <a:endParaRPr lang="hu-HU" dirty="0" smtClean="0"/>
          </a:p>
          <a:p>
            <a:r>
              <a:rPr lang="hu-HU" dirty="0" smtClean="0"/>
              <a:t>Az Országos Atomenergia Hivatal műszaki-tudományos háttérintézménye</a:t>
            </a:r>
          </a:p>
          <a:p>
            <a:r>
              <a:rPr lang="hu-HU" dirty="0" smtClean="0"/>
              <a:t>Az MTA EK üzemelteti a Budapesti Kutatóreaktort</a:t>
            </a:r>
          </a:p>
          <a:p>
            <a:r>
              <a:rPr lang="hu-HU" dirty="0" smtClean="0"/>
              <a:t>Az energetikai, anyagtudományi kutatások három intézet köré szerveződnek. Összlétszám 379 fő</a:t>
            </a:r>
          </a:p>
          <a:p>
            <a:r>
              <a:rPr lang="hu-HU" dirty="0" smtClean="0"/>
              <a:t>A projektben az MTA EK mintegy 500 emberhónap kapacitással vesz részt.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1D2E5-CBFD-4BAE-B6E6-780FF6C1A347}" type="datetime1">
              <a:rPr lang="zh-CN" altLang="en-US" smtClean="0"/>
              <a:pPr>
                <a:defRPr/>
              </a:pPr>
              <a:t>2015/9/25</a:t>
            </a:fld>
            <a:endParaRPr lang="hu-HU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63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A Nemzeti </a:t>
            </a:r>
            <a:r>
              <a:rPr lang="hu-HU" sz="3200" dirty="0"/>
              <a:t>Nukleáris Kutatási </a:t>
            </a:r>
            <a:r>
              <a:rPr lang="hu-HU" sz="3200" dirty="0" smtClean="0"/>
              <a:t>Program fejezetei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4862" y="1502895"/>
            <a:ext cx="7886700" cy="4618206"/>
          </a:xfrm>
        </p:spPr>
        <p:txBody>
          <a:bodyPr/>
          <a:lstStyle/>
          <a:p>
            <a:pPr marL="0" indent="0">
              <a:buNone/>
            </a:pPr>
            <a:r>
              <a:rPr lang="hu-HU" sz="1800" b="1" dirty="0" smtClean="0"/>
              <a:t>1. Kísérleti kutatások és az infrastruktúra fejlesztése</a:t>
            </a:r>
            <a:endParaRPr lang="hu-HU" sz="1800" dirty="0"/>
          </a:p>
          <a:p>
            <a:pPr marL="0" indent="268288">
              <a:buNone/>
            </a:pPr>
            <a:r>
              <a:rPr lang="hu-HU" sz="1800" dirty="0" smtClean="0"/>
              <a:t>9 </a:t>
            </a:r>
            <a:r>
              <a:rPr lang="hu-HU" sz="1800" dirty="0"/>
              <a:t>önálló kutatási téma:</a:t>
            </a:r>
          </a:p>
          <a:p>
            <a:pPr lvl="1"/>
            <a:r>
              <a:rPr lang="hu-HU" sz="1800" dirty="0" smtClean="0"/>
              <a:t>Szerkezeti </a:t>
            </a:r>
            <a:r>
              <a:rPr lang="hu-HU" sz="1800" dirty="0"/>
              <a:t>anyagok öregedése, sugárkárosodás kutatása</a:t>
            </a:r>
          </a:p>
          <a:p>
            <a:pPr lvl="1"/>
            <a:r>
              <a:rPr lang="hu-HU" sz="1800" dirty="0"/>
              <a:t>Szerkezeti anyagok </a:t>
            </a:r>
            <a:r>
              <a:rPr lang="hu-HU" sz="1800" dirty="0" err="1"/>
              <a:t>termomechanikai</a:t>
            </a:r>
            <a:r>
              <a:rPr lang="hu-HU" sz="1800" dirty="0"/>
              <a:t> viselkedésének multidiszciplináris leírása</a:t>
            </a:r>
          </a:p>
          <a:p>
            <a:pPr lvl="1"/>
            <a:r>
              <a:rPr lang="hu-HU" sz="1800" dirty="0"/>
              <a:t>A Budapesti Kutatóreaktor és a BME Oktatóreaktor középtávú fejlesztési terveinek </a:t>
            </a:r>
            <a:r>
              <a:rPr lang="hu-HU" sz="1800" dirty="0" smtClean="0"/>
              <a:t>kidolgozása</a:t>
            </a:r>
          </a:p>
          <a:p>
            <a:pPr marL="0" indent="0">
              <a:buNone/>
            </a:pPr>
            <a:r>
              <a:rPr lang="hu-HU" sz="1800" b="1" dirty="0" smtClean="0"/>
              <a:t>2. </a:t>
            </a:r>
            <a:r>
              <a:rPr lang="hu-HU" sz="1800" b="1" dirty="0" err="1" smtClean="0"/>
              <a:t>Atomerőművi</a:t>
            </a:r>
            <a:r>
              <a:rPr lang="hu-HU" sz="1800" b="1" dirty="0" smtClean="0"/>
              <a:t> </a:t>
            </a:r>
            <a:r>
              <a:rPr lang="hu-HU" sz="1800" b="1" dirty="0"/>
              <a:t>folyamatok korszerű modellezése és szimulációja</a:t>
            </a:r>
            <a:endParaRPr lang="hu-HU" sz="1800" dirty="0"/>
          </a:p>
          <a:p>
            <a:pPr marL="0" lvl="0" indent="268288">
              <a:buNone/>
            </a:pPr>
            <a:r>
              <a:rPr lang="hu-HU" sz="1800" dirty="0"/>
              <a:t>16 önálló kutatási téma:</a:t>
            </a:r>
          </a:p>
          <a:p>
            <a:pPr lvl="1"/>
            <a:r>
              <a:rPr lang="hu-HU" sz="1800" dirty="0"/>
              <a:t>A korszerű reaktorfizikai, áramlástani és fűtőelem viselkedési folyamatok egységes modellezése. összekapcsolása</a:t>
            </a:r>
          </a:p>
          <a:p>
            <a:pPr lvl="1"/>
            <a:r>
              <a:rPr lang="hu-HU" sz="1800" dirty="0"/>
              <a:t>A nukleáris biztonsági számítások eszközeinek, kódrendszerének fejlesztése</a:t>
            </a:r>
          </a:p>
          <a:p>
            <a:pPr lvl="1"/>
            <a:r>
              <a:rPr lang="hu-HU" sz="1800" dirty="0"/>
              <a:t>Oktatási célú nukleáris erőmű szimulátor fejlesztése</a:t>
            </a:r>
          </a:p>
          <a:p>
            <a:pPr lvl="1"/>
            <a:r>
              <a:rPr lang="hu-HU" sz="1800" dirty="0"/>
              <a:t>A környezetbe kijutó  izotópok terjedésének modellezése, a kis dózisok biológiai hatásának kutatása</a:t>
            </a:r>
          </a:p>
          <a:p>
            <a:endParaRPr lang="hu-HU" sz="2200" dirty="0" smtClean="0"/>
          </a:p>
          <a:p>
            <a:pPr lvl="1"/>
            <a:endParaRPr lang="hu-HU" sz="1800" dirty="0"/>
          </a:p>
          <a:p>
            <a:pPr lvl="1"/>
            <a:endParaRPr lang="hu-HU" sz="1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1D2E5-CBFD-4BAE-B6E6-780FF6C1A347}" type="datetime1">
              <a:rPr lang="zh-CN" altLang="en-US" smtClean="0"/>
              <a:pPr>
                <a:defRPr/>
              </a:pPr>
              <a:t>2015/9/25</a:t>
            </a:fld>
            <a:endParaRPr lang="hu-HU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16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3497" y="1438350"/>
            <a:ext cx="7886700" cy="2735617"/>
          </a:xfrm>
        </p:spPr>
        <p:txBody>
          <a:bodyPr/>
          <a:lstStyle/>
          <a:p>
            <a:pPr marL="0" indent="0">
              <a:buNone/>
            </a:pPr>
            <a:r>
              <a:rPr lang="hu-HU" sz="1800" b="1" dirty="0" smtClean="0"/>
              <a:t>3. Kiégett </a:t>
            </a:r>
            <a:r>
              <a:rPr lang="hu-HU" sz="1800" b="1" dirty="0"/>
              <a:t>fűtőelemek és radioaktív hulladékok kezelése, az újgenerációs atomerőművek kutatása</a:t>
            </a:r>
            <a:endParaRPr lang="hu-HU" sz="1800" dirty="0"/>
          </a:p>
          <a:p>
            <a:pPr marL="0" lvl="0" indent="268288">
              <a:buNone/>
            </a:pPr>
            <a:r>
              <a:rPr lang="hu-HU" sz="1800" dirty="0" smtClean="0"/>
              <a:t>18 önálló kutatási téma:</a:t>
            </a:r>
          </a:p>
          <a:p>
            <a:pPr lvl="1"/>
            <a:r>
              <a:rPr lang="hu-HU" sz="1800" dirty="0" smtClean="0"/>
              <a:t>a kiégett fűtőelemek kezelésével kapcsolatos stratégia kidolgozása</a:t>
            </a:r>
          </a:p>
          <a:p>
            <a:pPr lvl="1"/>
            <a:r>
              <a:rPr lang="hu-HU" sz="1800" dirty="0" smtClean="0"/>
              <a:t>A </a:t>
            </a:r>
            <a:r>
              <a:rPr lang="hu-HU" sz="1800" dirty="0" err="1" smtClean="0"/>
              <a:t>radioaktiv</a:t>
            </a:r>
            <a:r>
              <a:rPr lang="hu-HU" sz="1800" dirty="0" smtClean="0"/>
              <a:t> hulladékok méréstechnikájával és elhelyezésével kapcsolatos kutatások</a:t>
            </a:r>
          </a:p>
          <a:p>
            <a:pPr lvl="1"/>
            <a:r>
              <a:rPr lang="hu-HU" sz="1800" dirty="0" smtClean="0"/>
              <a:t>A negyedik generációs, elsősorban az ALLEGRO gázhűtésű gyorsreaktor fejlesztésével kapcsolatos nemzetközi kutatások támogatása (V4 együttműködés)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1D2E5-CBFD-4BAE-B6E6-780FF6C1A347}" type="datetime1">
              <a:rPr lang="zh-CN" altLang="en-US" smtClean="0"/>
              <a:pPr>
                <a:defRPr/>
              </a:pPr>
              <a:t>2015/9/25</a:t>
            </a:fld>
            <a:endParaRPr lang="hu-HU" altLang="zh-CN" sz="1800">
              <a:solidFill>
                <a:schemeClr val="tx1"/>
              </a:solidFill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A Nemzeti </a:t>
            </a:r>
            <a:r>
              <a:rPr lang="hu-HU" sz="3200" dirty="0"/>
              <a:t>Nukleáris Kutatási </a:t>
            </a:r>
            <a:r>
              <a:rPr lang="hu-HU" sz="3200" dirty="0" smtClean="0"/>
              <a:t>Program fejezetei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176973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Pages>0</Pages>
  <Words>623</Words>
  <Characters>0</Characters>
  <Application>Microsoft Office PowerPoint</Application>
  <DocSecurity>0</DocSecurity>
  <PresentationFormat>Diavetítés a képernyőre (4:3 oldalarány)</PresentationFormat>
  <Lines>0</Lines>
  <Paragraphs>83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PowerPoint bemutató</vt:lpstr>
      <vt:lpstr>Előzmények</vt:lpstr>
      <vt:lpstr>Fenntartható Atomenergia Technológia Platform</vt:lpstr>
      <vt:lpstr>Kapcsolódás a V4 Kiválósági Központhoz</vt:lpstr>
      <vt:lpstr>Nemzeti Nukleáris Kutatási Program</vt:lpstr>
      <vt:lpstr>A projekt várható új eredményei</vt:lpstr>
      <vt:lpstr>MTA Energiatudományi Kutatóközpont</vt:lpstr>
      <vt:lpstr>A Nemzeti Nukleáris Kutatási Program fejezetei</vt:lpstr>
      <vt:lpstr>A Nemzeti Nukleáris Kutatási Program fejezetei</vt:lpstr>
      <vt:lpstr>Záró gondolatok</vt:lpstr>
      <vt:lpstr>PowerPoint bemutató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Akos</dc:creator>
  <cp:lastModifiedBy>Akos</cp:lastModifiedBy>
  <cp:revision>44</cp:revision>
  <dcterms:created xsi:type="dcterms:W3CDTF">2015-09-13T10:09:00Z</dcterms:created>
  <dcterms:modified xsi:type="dcterms:W3CDTF">2015-09-25T00:41:21Z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1033-9.1.0.5171</vt:lpwstr>
  </property>
</Properties>
</file>